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58" r:id="rId7"/>
    <p:sldId id="270" r:id="rId8"/>
    <p:sldId id="262" r:id="rId9"/>
    <p:sldId id="263" r:id="rId10"/>
    <p:sldId id="266" r:id="rId11"/>
    <p:sldId id="264" r:id="rId12"/>
    <p:sldId id="265" r:id="rId13"/>
    <p:sldId id="269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737"/>
  </p:normalViewPr>
  <p:slideViewPr>
    <p:cSldViewPr snapToGrid="0" snapToObjects="1">
      <p:cViewPr varScale="1">
        <p:scale>
          <a:sx n="112" d="100"/>
          <a:sy n="112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iving room filled with furniture and a fire place&#10;&#10;Description automatically generated">
            <a:extLst>
              <a:ext uri="{FF2B5EF4-FFF2-40B4-BE49-F238E27FC236}">
                <a16:creationId xmlns:a16="http://schemas.microsoft.com/office/drawing/2014/main" id="{68F91A13-3E8C-B148-A3E0-9109990B5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7557" r="1" b="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B70E2-848D-9443-B1C4-74E87CEE1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r>
              <a:rPr lang="en-US" sz="4800"/>
              <a:t>Developing Affordable Housing in </a:t>
            </a:r>
            <a:br>
              <a:rPr lang="en-US" sz="4800"/>
            </a:br>
            <a:r>
              <a:rPr lang="en-US" sz="4800"/>
              <a:t>New York City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4B31E-AA13-9F42-B0FA-5238842ED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056" y="996610"/>
            <a:ext cx="3363901" cy="4864780"/>
          </a:xfrm>
        </p:spPr>
        <p:txBody>
          <a:bodyPr anchor="ctr">
            <a:normAutofit/>
          </a:bodyPr>
          <a:lstStyle/>
          <a:p>
            <a:pPr algn="r"/>
            <a:r>
              <a:rPr lang="en-US" sz="2000"/>
              <a:t>Jerrod Delaine</a:t>
            </a: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81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B0AC-ADF4-4649-A767-6D1E623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764E-ED95-D04F-96A0-8F9763F2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US" dirty="0"/>
              <a:t>Finance</a:t>
            </a:r>
          </a:p>
          <a:p>
            <a:pPr lvl="1"/>
            <a:r>
              <a:rPr lang="en-US" dirty="0"/>
              <a:t>Developer Income Stream</a:t>
            </a:r>
          </a:p>
          <a:p>
            <a:pPr lvl="2"/>
            <a:r>
              <a:rPr lang="en-US" dirty="0"/>
              <a:t>Developer’s Fee</a:t>
            </a:r>
          </a:p>
          <a:p>
            <a:pPr lvl="3"/>
            <a:r>
              <a:rPr lang="en-US" dirty="0"/>
              <a:t>Construction Closing</a:t>
            </a:r>
          </a:p>
          <a:p>
            <a:pPr lvl="3"/>
            <a:r>
              <a:rPr lang="en-US" dirty="0"/>
              <a:t>During Construction</a:t>
            </a:r>
          </a:p>
          <a:p>
            <a:pPr lvl="3"/>
            <a:r>
              <a:rPr lang="en-US" dirty="0"/>
              <a:t>Construction Completion</a:t>
            </a:r>
          </a:p>
          <a:p>
            <a:pPr lvl="3"/>
            <a:r>
              <a:rPr lang="en-US" dirty="0"/>
              <a:t>Stabilization</a:t>
            </a:r>
          </a:p>
          <a:p>
            <a:pPr lvl="2"/>
            <a:r>
              <a:rPr lang="en-US" dirty="0"/>
              <a:t>Net Cash Flow</a:t>
            </a:r>
          </a:p>
        </p:txBody>
      </p:sp>
    </p:spTree>
    <p:extLst>
      <p:ext uri="{BB962C8B-B14F-4D97-AF65-F5344CB8AC3E}">
        <p14:creationId xmlns:p14="http://schemas.microsoft.com/office/powerpoint/2010/main" val="295144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B0AC-ADF4-4649-A767-6D1E623E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764E-ED95-D04F-96A0-8F9763F2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US" dirty="0"/>
              <a:t>Construction</a:t>
            </a:r>
          </a:p>
          <a:p>
            <a:pPr lvl="1"/>
            <a:r>
              <a:rPr lang="en-US" dirty="0"/>
              <a:t>Quality</a:t>
            </a:r>
          </a:p>
          <a:p>
            <a:pPr lvl="2"/>
            <a:r>
              <a:rPr lang="en-US" dirty="0"/>
              <a:t>Government Design Standards</a:t>
            </a:r>
          </a:p>
          <a:p>
            <a:pPr lvl="1"/>
            <a:r>
              <a:rPr lang="en-US" dirty="0"/>
              <a:t>Green</a:t>
            </a:r>
          </a:p>
          <a:p>
            <a:pPr lvl="2"/>
            <a:r>
              <a:rPr lang="en-US" dirty="0"/>
              <a:t>LEED</a:t>
            </a:r>
          </a:p>
          <a:p>
            <a:pPr lvl="2"/>
            <a:r>
              <a:rPr lang="en-US" dirty="0"/>
              <a:t>Enterprise Green Communities</a:t>
            </a:r>
          </a:p>
          <a:p>
            <a:pPr lvl="2"/>
            <a:r>
              <a:rPr lang="en-US" dirty="0"/>
              <a:t>Energy Star</a:t>
            </a:r>
          </a:p>
          <a:p>
            <a:pPr lvl="1"/>
            <a:r>
              <a:rPr lang="en-US" dirty="0"/>
              <a:t>Costs</a:t>
            </a:r>
          </a:p>
          <a:p>
            <a:pPr lvl="2"/>
            <a:r>
              <a:rPr lang="en-US" dirty="0"/>
              <a:t>Prevailing Wage/Union vs Standard Construction</a:t>
            </a:r>
          </a:p>
        </p:txBody>
      </p:sp>
    </p:spTree>
    <p:extLst>
      <p:ext uri="{BB962C8B-B14F-4D97-AF65-F5344CB8AC3E}">
        <p14:creationId xmlns:p14="http://schemas.microsoft.com/office/powerpoint/2010/main" val="183357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B0AC-ADF4-4649-A767-6D1E623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764E-ED95-D04F-96A0-8F9763F2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r>
              <a:rPr lang="en-US" dirty="0"/>
              <a:t>Law</a:t>
            </a:r>
          </a:p>
          <a:p>
            <a:pPr lvl="1"/>
            <a:r>
              <a:rPr lang="en-US" dirty="0"/>
              <a:t>Rent Control</a:t>
            </a:r>
          </a:p>
          <a:p>
            <a:pPr lvl="1"/>
            <a:r>
              <a:rPr lang="en-US" dirty="0"/>
              <a:t>Rent Stabilization</a:t>
            </a:r>
          </a:p>
          <a:p>
            <a:pPr lvl="1"/>
            <a:r>
              <a:rPr lang="en-US" dirty="0"/>
              <a:t>Federal Funding Compliance</a:t>
            </a:r>
          </a:p>
          <a:p>
            <a:pPr lvl="2"/>
            <a:r>
              <a:rPr lang="en-US" dirty="0"/>
              <a:t>Resident Income Documentation</a:t>
            </a:r>
          </a:p>
          <a:p>
            <a:pPr lvl="1"/>
            <a:r>
              <a:rPr lang="en-US" dirty="0"/>
              <a:t>Federal Subsidy Payment / Vouchers</a:t>
            </a:r>
          </a:p>
        </p:txBody>
      </p:sp>
      <p:pic>
        <p:nvPicPr>
          <p:cNvPr id="5" name="Picture 4" descr="A view of a city with tall buildings&#10;&#10;Description automatically generated">
            <a:extLst>
              <a:ext uri="{FF2B5EF4-FFF2-40B4-BE49-F238E27FC236}">
                <a16:creationId xmlns:a16="http://schemas.microsoft.com/office/drawing/2014/main" id="{160D6148-209E-8447-8D34-3735626F0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2141298"/>
            <a:ext cx="4960443" cy="31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6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B0AC-ADF4-4649-A767-6D1E623E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764E-ED95-D04F-96A0-8F9763F24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Property Management / Asset Management</a:t>
            </a:r>
          </a:p>
          <a:p>
            <a:pPr lvl="1"/>
            <a:r>
              <a:rPr lang="en-US" dirty="0"/>
              <a:t>Tenant Relations importance</a:t>
            </a:r>
          </a:p>
          <a:p>
            <a:pPr lvl="1"/>
            <a:r>
              <a:rPr lang="en-US" dirty="0"/>
              <a:t>Local political influence </a:t>
            </a:r>
          </a:p>
          <a:p>
            <a:pPr lvl="1"/>
            <a:r>
              <a:rPr lang="en-US" dirty="0"/>
              <a:t>Landlord/Tenant Court Case Management</a:t>
            </a:r>
          </a:p>
          <a:p>
            <a:pPr lvl="1"/>
            <a:r>
              <a:rPr lang="en-US" dirty="0"/>
              <a:t>Heating and Cooling Systems Management</a:t>
            </a:r>
          </a:p>
          <a:p>
            <a:pPr lvl="1"/>
            <a:r>
              <a:rPr lang="en-US" dirty="0"/>
              <a:t>Expense management with fixed income streams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2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BC9A-4FB1-4C48-9B2D-1F751636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251A1-8C53-8B4C-B851-BCA558E7A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 Opportunities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New Financing Programs</a:t>
            </a:r>
          </a:p>
          <a:p>
            <a:pPr lvl="1"/>
            <a:r>
              <a:rPr lang="en-US" dirty="0"/>
              <a:t>Strategic Joint Ventures</a:t>
            </a:r>
          </a:p>
          <a:p>
            <a:r>
              <a:rPr lang="en-US" dirty="0"/>
              <a:t>Current Issues</a:t>
            </a:r>
          </a:p>
          <a:p>
            <a:pPr lvl="1"/>
            <a:r>
              <a:rPr lang="en-US" dirty="0"/>
              <a:t>Economic Viability of the Business Model</a:t>
            </a:r>
          </a:p>
          <a:p>
            <a:pPr lvl="2"/>
            <a:r>
              <a:rPr lang="en-US" dirty="0"/>
              <a:t>Frozen Rents with variable expenses</a:t>
            </a:r>
          </a:p>
          <a:p>
            <a:pPr lvl="2"/>
            <a:r>
              <a:rPr lang="en-US" dirty="0"/>
              <a:t>Increasing Hard Costs</a:t>
            </a:r>
          </a:p>
          <a:p>
            <a:pPr lvl="2"/>
            <a:r>
              <a:rPr lang="en-US" dirty="0"/>
              <a:t>Limited cheap land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5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4">
            <a:extLst>
              <a:ext uri="{FF2B5EF4-FFF2-40B4-BE49-F238E27FC236}">
                <a16:creationId xmlns:a16="http://schemas.microsoft.com/office/drawing/2014/main" id="{EE16CFF2-D31C-0440-9CAC-413825132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557" r="1" b="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DF2C0-2037-384D-A619-6D004E21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Questions?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E57A5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02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A694-AF5C-E849-889A-50194317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A6574-6892-BB44-8604-CBF993C81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lets discuss the “Why” </a:t>
            </a:r>
          </a:p>
        </p:txBody>
      </p:sp>
    </p:spTree>
    <p:extLst>
      <p:ext uri="{BB962C8B-B14F-4D97-AF65-F5344CB8AC3E}">
        <p14:creationId xmlns:p14="http://schemas.microsoft.com/office/powerpoint/2010/main" val="87994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on a bench in front of a building&#10;&#10;Description automatically generated">
            <a:extLst>
              <a:ext uri="{FF2B5EF4-FFF2-40B4-BE49-F238E27FC236}">
                <a16:creationId xmlns:a16="http://schemas.microsoft.com/office/drawing/2014/main" id="{CDD36366-8922-9F48-BA37-1A7DE0F17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5728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6B0AC-ADF4-4649-A767-6D1E623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/>
              <a:t>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764E-ED95-D04F-96A0-8F9763F2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056" y="996610"/>
            <a:ext cx="3363901" cy="4864780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 algn="r">
              <a:buNone/>
            </a:pPr>
            <a:r>
              <a:rPr lang="en-US" cap="all" dirty="0"/>
              <a:t>Why do residents in cities want affordable housing?</a:t>
            </a:r>
          </a:p>
          <a:p>
            <a:pPr algn="r"/>
            <a:r>
              <a:rPr lang="en-US" cap="all" dirty="0"/>
              <a:t>Quality of Life</a:t>
            </a:r>
          </a:p>
          <a:p>
            <a:pPr algn="r"/>
            <a:r>
              <a:rPr lang="en-US" cap="all" dirty="0"/>
              <a:t>Financial Security</a:t>
            </a:r>
          </a:p>
          <a:p>
            <a:pPr algn="r"/>
            <a:r>
              <a:rPr lang="en-US" cap="all" dirty="0"/>
              <a:t>Safety and Security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95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B0AC-ADF4-4649-A767-6D1E623E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764E-ED95-D04F-96A0-8F9763F24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governments encourage affordable housing?</a:t>
            </a:r>
          </a:p>
          <a:p>
            <a:pPr lvl="1"/>
            <a:r>
              <a:rPr lang="en-US" dirty="0"/>
              <a:t>Economic viability of the city for current and potential residents</a:t>
            </a:r>
          </a:p>
          <a:p>
            <a:pPr lvl="1"/>
            <a:r>
              <a:rPr lang="en-US" dirty="0"/>
              <a:t>Maintaining communities and residents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8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outdoor, sky, building, ground&#10;&#10;Description automatically generated">
            <a:extLst>
              <a:ext uri="{FF2B5EF4-FFF2-40B4-BE49-F238E27FC236}">
                <a16:creationId xmlns:a16="http://schemas.microsoft.com/office/drawing/2014/main" id="{30753198-66C6-CC42-8D9C-5F3688513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562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6B0AC-ADF4-4649-A767-6D1E623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08" y="307532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400" dirty="0">
                <a:solidFill>
                  <a:srgbClr val="FFFFFE"/>
                </a:solidFill>
              </a:rPr>
              <a:t>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764E-ED95-D04F-96A0-8F9763F2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5206" y="4309215"/>
            <a:ext cx="7695959" cy="1347960"/>
          </a:xfrm>
        </p:spPr>
        <p:txBody>
          <a:bodyPr vert="horz" lIns="91440" tIns="91440" rIns="91440" bIns="91440" rtlCol="0">
            <a:normAutofit fontScale="47500" lnSpcReduction="20000"/>
          </a:bodyPr>
          <a:lstStyle/>
          <a:p>
            <a:pPr marL="0" indent="0">
              <a:buNone/>
            </a:pPr>
            <a:r>
              <a:rPr lang="en-US" sz="3000" cap="all" dirty="0">
                <a:solidFill>
                  <a:srgbClr val="FFFFFE"/>
                </a:solidFill>
              </a:rPr>
              <a:t>Why do governments discourage affordable housing?</a:t>
            </a:r>
          </a:p>
          <a:p>
            <a:r>
              <a:rPr lang="en-US" sz="3000" cap="all" dirty="0">
                <a:solidFill>
                  <a:srgbClr val="FFFFFE"/>
                </a:solidFill>
              </a:rPr>
              <a:t>Cities in financial strain struggle to maintain affordable housing</a:t>
            </a:r>
          </a:p>
          <a:p>
            <a:r>
              <a:rPr lang="en-US" sz="3000" cap="all" dirty="0">
                <a:solidFill>
                  <a:srgbClr val="FFFFFE"/>
                </a:solidFill>
              </a:rPr>
              <a:t>Reduced federal investment</a:t>
            </a:r>
          </a:p>
          <a:p>
            <a:endParaRPr lang="en-US" sz="1600" cap="all" dirty="0">
              <a:solidFill>
                <a:srgbClr val="FFFFFE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709ED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6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B0AC-ADF4-4649-A767-6D1E623E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764E-ED95-D04F-96A0-8F9763F24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let’s discuss the ”How”</a:t>
            </a:r>
          </a:p>
        </p:txBody>
      </p:sp>
    </p:spTree>
    <p:extLst>
      <p:ext uri="{BB962C8B-B14F-4D97-AF65-F5344CB8AC3E}">
        <p14:creationId xmlns:p14="http://schemas.microsoft.com/office/powerpoint/2010/main" val="339129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B0AC-ADF4-4649-A767-6D1E623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Practice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764E-ED95-D04F-96A0-8F9763F2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r>
              <a:rPr lang="en-US"/>
              <a:t>Acquisition Rehab / Preservation</a:t>
            </a:r>
          </a:p>
          <a:p>
            <a:pPr lvl="1"/>
            <a:r>
              <a:rPr lang="en-US"/>
              <a:t>Existing Buildings</a:t>
            </a:r>
          </a:p>
          <a:p>
            <a:pPr lvl="1"/>
            <a:r>
              <a:rPr lang="en-US"/>
              <a:t>Existing Tenants in Place</a:t>
            </a:r>
          </a:p>
          <a:p>
            <a:pPr lvl="1"/>
            <a:r>
              <a:rPr lang="en-US"/>
              <a:t>Upgrade building without displacement</a:t>
            </a:r>
          </a:p>
          <a:p>
            <a:r>
              <a:rPr lang="en-US"/>
              <a:t>New Construction </a:t>
            </a:r>
            <a:endParaRPr lang="en-US" dirty="0"/>
          </a:p>
        </p:txBody>
      </p:sp>
      <p:pic>
        <p:nvPicPr>
          <p:cNvPr id="7" name="Picture 6" descr="A group of people walking on a city street&#10;&#10;Description automatically generated">
            <a:extLst>
              <a:ext uri="{FF2B5EF4-FFF2-40B4-BE49-F238E27FC236}">
                <a16:creationId xmlns:a16="http://schemas.microsoft.com/office/drawing/2014/main" id="{D3E49AB7-8685-2B43-A2E7-8FF786F9F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2172300"/>
            <a:ext cx="4960443" cy="31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8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B0AC-ADF4-4649-A767-6D1E623E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764E-ED95-D04F-96A0-8F9763F24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Finance</a:t>
            </a:r>
          </a:p>
          <a:p>
            <a:pPr lvl="1"/>
            <a:r>
              <a:rPr lang="en-US" dirty="0"/>
              <a:t>Equity</a:t>
            </a:r>
          </a:p>
          <a:p>
            <a:pPr lvl="2"/>
            <a:r>
              <a:rPr lang="en-US" dirty="0"/>
              <a:t>Low Income Housing Tax Credits</a:t>
            </a:r>
          </a:p>
          <a:p>
            <a:pPr lvl="2"/>
            <a:r>
              <a:rPr lang="en-US" dirty="0"/>
              <a:t>Grants / Subsidies</a:t>
            </a:r>
          </a:p>
          <a:p>
            <a:pPr lvl="1"/>
            <a:r>
              <a:rPr lang="en-US" dirty="0"/>
              <a:t>Debt</a:t>
            </a:r>
          </a:p>
          <a:p>
            <a:pPr lvl="2"/>
            <a:r>
              <a:rPr lang="en-US" dirty="0"/>
              <a:t>Tax Exempt Bonds</a:t>
            </a:r>
          </a:p>
          <a:p>
            <a:pPr lvl="2"/>
            <a:r>
              <a:rPr lang="en-US" dirty="0"/>
              <a:t>First Mortgage</a:t>
            </a:r>
          </a:p>
          <a:p>
            <a:pPr lvl="2"/>
            <a:r>
              <a:rPr lang="en-US" dirty="0"/>
              <a:t>Second Mortgage</a:t>
            </a:r>
          </a:p>
        </p:txBody>
      </p:sp>
    </p:spTree>
    <p:extLst>
      <p:ext uri="{BB962C8B-B14F-4D97-AF65-F5344CB8AC3E}">
        <p14:creationId xmlns:p14="http://schemas.microsoft.com/office/powerpoint/2010/main" val="362889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B0AC-ADF4-4649-A767-6D1E623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764E-ED95-D04F-96A0-8F9763F2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906484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Finance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Government Entities</a:t>
            </a:r>
          </a:p>
          <a:p>
            <a:pPr lvl="2">
              <a:lnSpc>
                <a:spcPct val="110000"/>
              </a:lnSpc>
            </a:pPr>
            <a:r>
              <a:rPr lang="en-US" sz="1400" dirty="0"/>
              <a:t>City</a:t>
            </a:r>
          </a:p>
          <a:p>
            <a:pPr lvl="3">
              <a:lnSpc>
                <a:spcPct val="110000"/>
              </a:lnSpc>
            </a:pPr>
            <a:r>
              <a:rPr lang="en-US" dirty="0"/>
              <a:t>NYC Housing and Preservation Department – HPD</a:t>
            </a:r>
          </a:p>
          <a:p>
            <a:pPr lvl="3">
              <a:lnSpc>
                <a:spcPct val="110000"/>
              </a:lnSpc>
            </a:pPr>
            <a:r>
              <a:rPr lang="en-US" dirty="0"/>
              <a:t>NYC Housing Development Corporation - HDC</a:t>
            </a:r>
          </a:p>
          <a:p>
            <a:pPr lvl="3">
              <a:lnSpc>
                <a:spcPct val="110000"/>
              </a:lnSpc>
            </a:pPr>
            <a:r>
              <a:rPr lang="en-US" dirty="0"/>
              <a:t>NYC Economic Development Corp – EDC</a:t>
            </a:r>
          </a:p>
          <a:p>
            <a:pPr lvl="2">
              <a:lnSpc>
                <a:spcPct val="110000"/>
              </a:lnSpc>
            </a:pPr>
            <a:r>
              <a:rPr lang="en-US" sz="1400" dirty="0"/>
              <a:t>State</a:t>
            </a:r>
          </a:p>
          <a:p>
            <a:pPr lvl="3">
              <a:lnSpc>
                <a:spcPct val="110000"/>
              </a:lnSpc>
            </a:pPr>
            <a:r>
              <a:rPr lang="en-US" dirty="0"/>
              <a:t>NYS Housing Finance Agency – HFA</a:t>
            </a:r>
          </a:p>
          <a:p>
            <a:pPr lvl="2">
              <a:lnSpc>
                <a:spcPct val="110000"/>
              </a:lnSpc>
            </a:pPr>
            <a:r>
              <a:rPr lang="en-US" sz="1400" dirty="0"/>
              <a:t>Federal</a:t>
            </a:r>
          </a:p>
          <a:p>
            <a:pPr lvl="3">
              <a:lnSpc>
                <a:spcPct val="110000"/>
              </a:lnSpc>
            </a:pPr>
            <a:r>
              <a:rPr lang="en-US" dirty="0"/>
              <a:t>Department of Housing and Urban Development - HUD</a:t>
            </a:r>
          </a:p>
        </p:txBody>
      </p:sp>
      <p:pic>
        <p:nvPicPr>
          <p:cNvPr id="5" name="Picture 4" descr="A person standing in front of a tall building in a city&#10;&#10;Description automatically generated">
            <a:extLst>
              <a:ext uri="{FF2B5EF4-FFF2-40B4-BE49-F238E27FC236}">
                <a16:creationId xmlns:a16="http://schemas.microsoft.com/office/drawing/2014/main" id="{AAE63EEE-2564-1346-897B-BCAD4109D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790" y="2015734"/>
            <a:ext cx="3473064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89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273</Words>
  <Application>Microsoft Macintosh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Developing Affordable Housing in  New York City</vt:lpstr>
      <vt:lpstr>Theory</vt:lpstr>
      <vt:lpstr>Theory</vt:lpstr>
      <vt:lpstr>Theory</vt:lpstr>
      <vt:lpstr>Theory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Affordable Housing in  New York City</dc:title>
  <dc:creator>j d</dc:creator>
  <cp:lastModifiedBy>j d</cp:lastModifiedBy>
  <cp:revision>4</cp:revision>
  <cp:lastPrinted>2019-07-20T16:24:52Z</cp:lastPrinted>
  <dcterms:created xsi:type="dcterms:W3CDTF">2019-07-07T19:14:05Z</dcterms:created>
  <dcterms:modified xsi:type="dcterms:W3CDTF">2019-07-20T17:24:26Z</dcterms:modified>
</cp:coreProperties>
</file>